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20"/>
  </p:notesMasterIdLst>
  <p:handoutMasterIdLst>
    <p:handoutMasterId r:id="rId21"/>
  </p:handoutMasterIdLst>
  <p:sldIdLst>
    <p:sldId id="256" r:id="rId6"/>
    <p:sldId id="274" r:id="rId7"/>
    <p:sldId id="275" r:id="rId8"/>
    <p:sldId id="276" r:id="rId9"/>
    <p:sldId id="258" r:id="rId10"/>
    <p:sldId id="259" r:id="rId11"/>
    <p:sldId id="260" r:id="rId12"/>
    <p:sldId id="270" r:id="rId13"/>
    <p:sldId id="271" r:id="rId14"/>
    <p:sldId id="261" r:id="rId15"/>
    <p:sldId id="272" r:id="rId16"/>
    <p:sldId id="273" r:id="rId17"/>
    <p:sldId id="264" r:id="rId18"/>
    <p:sldId id="268" r:id="rId1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3381" autoAdjust="0"/>
  </p:normalViewPr>
  <p:slideViewPr>
    <p:cSldViewPr>
      <p:cViewPr varScale="1">
        <p:scale>
          <a:sx n="75" d="100"/>
          <a:sy n="75" d="100"/>
        </p:scale>
        <p:origin x="139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404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900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3083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6774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7638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0035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954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226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1041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  <p:sldLayoutId id="2147483681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124700" cy="609600"/>
          </a:xfrm>
        </p:spPr>
        <p:txBody>
          <a:bodyPr/>
          <a:lstStyle/>
          <a:p>
            <a:r>
              <a:rPr lang="en-US" sz="3600" dirty="0"/>
              <a:t>Activity 1.2.2.</a:t>
            </a:r>
          </a:p>
          <a:p>
            <a:endParaRPr lang="en-US" sz="360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62000" y="2895600"/>
            <a:ext cx="7924800" cy="1828800"/>
          </a:xfrm>
        </p:spPr>
        <p:txBody>
          <a:bodyPr/>
          <a:lstStyle/>
          <a:p>
            <a:r>
              <a:rPr lang="en-US" sz="3200" dirty="0"/>
              <a:t>Zenebe Adimassu</a:t>
            </a:r>
          </a:p>
          <a:p>
            <a:r>
              <a:rPr lang="en-US" sz="2000" dirty="0"/>
              <a:t>IWMI</a:t>
            </a:r>
          </a:p>
          <a:p>
            <a:r>
              <a:rPr lang="en-US" sz="2000" dirty="0"/>
              <a:t>Africa RISING West Africa Review and Planning Meeting, </a:t>
            </a:r>
          </a:p>
          <a:p>
            <a:r>
              <a:rPr lang="en-US" sz="2000" dirty="0"/>
              <a:t>Accra, Ghana, 6-8 June 2018</a:t>
            </a:r>
          </a:p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314456"/>
              </p:ext>
            </p:extLst>
          </p:nvPr>
        </p:nvGraphicFramePr>
        <p:xfrm>
          <a:off x="0" y="533400"/>
          <a:ext cx="8763001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5633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633753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3010325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193648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3129642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283308">
                <a:tc gridSpan="2">
                  <a:txBody>
                    <a:bodyPr/>
                    <a:lstStyle/>
                    <a:p>
                      <a:r>
                        <a:rPr lang="en-US" sz="1800" dirty="0"/>
                        <a:t>Outcome no</a:t>
                      </a:r>
                      <a:r>
                        <a:rPr lang="en-US" sz="1800" dirty="0" smtClean="0"/>
                        <a:t>.</a:t>
                      </a:r>
                      <a:r>
                        <a:rPr lang="en-US" sz="1800" baseline="0" dirty="0" smtClean="0"/>
                        <a:t> 1</a:t>
                      </a:r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Output </a:t>
                      </a:r>
                      <a:r>
                        <a:rPr lang="en-US" sz="1800" dirty="0" smtClean="0"/>
                        <a:t>no.1.2.</a:t>
                      </a:r>
                      <a:endParaRPr lang="en-US" sz="1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</a:t>
                      </a:r>
                      <a:r>
                        <a:rPr lang="en-US" sz="1200" dirty="0" smtClean="0"/>
                        <a:t>no.1.2.2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436025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600" dirty="0" smtClean="0"/>
                        <a:t>Assess economic feasibility and farmers’ views on the wetting front detector (WFD) irrigation scheduling tool for dry season vegetable production system in two communities (</a:t>
                      </a:r>
                      <a:r>
                        <a:rPr lang="en-GB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Nyangua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GB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Tekuru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)</a:t>
                      </a:r>
                      <a:r>
                        <a:rPr lang="en-US" sz="1600" dirty="0" smtClean="0"/>
                        <a:t>, Upper East Region of Ghana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436025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UER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610435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October</a:t>
                      </a:r>
                      <a:r>
                        <a:rPr lang="en-US" sz="1200" baseline="0" dirty="0" smtClean="0"/>
                        <a:t> 2018-March 2019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547664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Dataset</a:t>
                      </a:r>
                      <a:r>
                        <a:rPr lang="en-US" sz="1200" baseline="0" dirty="0" smtClean="0"/>
                        <a:t> on economics and farmers perceptions </a:t>
                      </a:r>
                      <a:endParaRPr lang="en-US" sz="1200" dirty="0" smtClean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Technical</a:t>
                      </a:r>
                      <a:r>
                        <a:rPr lang="en-US" sz="1200" baseline="0" dirty="0" smtClean="0"/>
                        <a:t>  report on economic feasibility and farmers views regarding the use of WFD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872050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Productivity (Crop production at plot and field levels.)</a:t>
                      </a:r>
                      <a:endParaRPr lang="en-US" sz="1050" dirty="0" smtClean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Environmental (water availability: Field/plot level/metrics)</a:t>
                      </a:r>
                      <a:endParaRPr lang="en-US" sz="1050" dirty="0" smtClean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Economic (Profitability and input use efficiency at the field level)</a:t>
                      </a:r>
                      <a:endParaRPr lang="en-US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Social (social acceptability of the technology)</a:t>
                      </a:r>
                      <a:endParaRPr lang="en-US" sz="1050" dirty="0"/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Human</a:t>
                      </a:r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610435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Zenebe Adimassu (Ag. Water management 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Bedru</a:t>
                      </a:r>
                      <a:r>
                        <a:rPr lang="en-US" sz="1200" baseline="0" dirty="0" smtClean="0"/>
                        <a:t> Balana (Economist)</a:t>
                      </a:r>
                      <a:endParaRPr lang="en-US" sz="1200" dirty="0" smtClean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Richard Appoh</a:t>
                      </a:r>
                      <a:r>
                        <a:rPr lang="en-US" sz="1200" baseline="0" dirty="0"/>
                        <a:t> </a:t>
                      </a:r>
                      <a:r>
                        <a:rPr lang="en-US" sz="1200" baseline="0" dirty="0" smtClean="0"/>
                        <a:t>(Research Officer) </a:t>
                      </a:r>
                      <a:endParaRPr lang="en-US" sz="12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784845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The</a:t>
                      </a:r>
                      <a:r>
                        <a:rPr lang="en-US" sz="1200" baseline="0" dirty="0" smtClean="0"/>
                        <a:t> outcome of this activity will be replicated to other areas in the region with similar ecology  and farming system</a:t>
                      </a:r>
                      <a:endParaRPr lang="en-US" sz="1200" dirty="0" smtClean="0"/>
                    </a:p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963457"/>
                  </a:ext>
                </a:extLst>
              </a:tr>
              <a:tr h="436025">
                <a:tc>
                  <a:txBody>
                    <a:bodyPr/>
                    <a:lstStyle/>
                    <a:p>
                      <a:r>
                        <a:rPr lang="en-US" sz="120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67, 840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79120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2286000"/>
            <a:ext cx="8229600" cy="2858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IWMI </a:t>
            </a: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tested WFD as irrigation scheduling tool for cowpea (2016/17) and pepper (2017/18). </a:t>
            </a:r>
            <a:r>
              <a:rPr lang="en-US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However, there is limited evidence on the economic feasibility and social acceptability of the WFD in the study area.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More </a:t>
            </a: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data are required </a:t>
            </a:r>
            <a:r>
              <a:rPr lang="en-US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 evidence based recommendation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Need </a:t>
            </a: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</a:rPr>
              <a:t>to involve more farmers beyond the vegetable hubs to study the acceptability of the technology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5252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1524000"/>
            <a:ext cx="8153400" cy="394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this activity, f</a:t>
            </a:r>
            <a:r>
              <a:rPr lang="en-US" dirty="0">
                <a:solidFill>
                  <a:srgbClr val="0033CC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armers will be supplied with WFDs at no cost, together with a brief instruction sheet. </a:t>
            </a:r>
            <a:endParaRPr lang="en-US" dirty="0" smtClean="0">
              <a:solidFill>
                <a:srgbClr val="0033CC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</a:pPr>
            <a:endParaRPr lang="en-US" dirty="0" smtClean="0">
              <a:solidFill>
                <a:srgbClr val="0033CC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dirty="0" smtClean="0">
                <a:solidFill>
                  <a:srgbClr val="0033CC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</a:t>
            </a:r>
            <a:r>
              <a:rPr lang="en-US" dirty="0">
                <a:solidFill>
                  <a:srgbClr val="0033CC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instructions sheet will contain a summary table explaining how farmers should interpret the WFD data. For the purpose of this study, two WFD will be supplied for each farmers.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solidFill>
                  <a:srgbClr val="0033CC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solidFill>
                  <a:srgbClr val="0033CC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Semi-structured interviews will be conducted with participants in person. The interviews will be with </a:t>
            </a:r>
            <a:r>
              <a:rPr lang="en-US" dirty="0" smtClean="0">
                <a:solidFill>
                  <a:srgbClr val="0033CC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practicing </a:t>
            </a:r>
            <a:r>
              <a:rPr lang="en-US" dirty="0">
                <a:solidFill>
                  <a:srgbClr val="0033CC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farmers (35) </a:t>
            </a:r>
            <a:endParaRPr lang="en-US" dirty="0" smtClean="0">
              <a:solidFill>
                <a:srgbClr val="0033CC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</a:pPr>
            <a:endParaRPr lang="en-US" dirty="0">
              <a:solidFill>
                <a:srgbClr val="0033CC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dirty="0" smtClean="0">
                <a:solidFill>
                  <a:srgbClr val="0033CC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</a:t>
            </a:r>
            <a:r>
              <a:rPr lang="en-US" dirty="0">
                <a:solidFill>
                  <a:srgbClr val="0033CC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farmers will report on their personal experience and the advisors reported on the perceptions of their constituents, based on a small number of pilot trials with which they were associated.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4801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371600"/>
            <a:ext cx="8534400" cy="5296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 interviews will cover the following three areas:</a:t>
            </a:r>
          </a:p>
          <a:p>
            <a:pPr lvl="1">
              <a:lnSpc>
                <a:spcPct val="107000"/>
              </a:lnSpc>
            </a:pPr>
            <a:r>
              <a:rPr lang="en-US" sz="2000" dirty="0" smtClean="0">
                <a:solidFill>
                  <a:srgbClr val="0033CC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1. First</a:t>
            </a:r>
            <a:r>
              <a:rPr lang="en-US" sz="2000" dirty="0">
                <a:solidFill>
                  <a:srgbClr val="0033CC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general information of the participants, such as age, education level, crops grown, irrigation method and the scheduling practices they currently used, will be collected. </a:t>
            </a:r>
            <a:endParaRPr lang="en-US" sz="2000" dirty="0" smtClean="0">
              <a:solidFill>
                <a:srgbClr val="0033CC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>
              <a:lnSpc>
                <a:spcPct val="107000"/>
              </a:lnSpc>
            </a:pPr>
            <a:endParaRPr lang="en-US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</a:pPr>
            <a:r>
              <a:rPr lang="en-US" sz="2000" dirty="0">
                <a:solidFill>
                  <a:srgbClr val="0033CC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2. Second, questions on farmers awareness and triggers such as ‘‘where did they hear about the WFD’’ and ‘‘what made farmers want to evaluate it’’? </a:t>
            </a:r>
            <a:endParaRPr lang="en-US" sz="2000" dirty="0" smtClean="0">
              <a:solidFill>
                <a:srgbClr val="0033CC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>
              <a:lnSpc>
                <a:spcPct val="107000"/>
              </a:lnSpc>
            </a:pPr>
            <a:endParaRPr lang="en-US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</a:pPr>
            <a:r>
              <a:rPr lang="en-US" sz="2000" dirty="0">
                <a:solidFill>
                  <a:srgbClr val="0033CC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3. The third area of questioning will revolve around the participants’ perception of risk, complexity, compatibility and relative advantage</a:t>
            </a:r>
            <a:r>
              <a:rPr lang="en-US" sz="2000" dirty="0" smtClean="0">
                <a:solidFill>
                  <a:srgbClr val="0033CC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</a:p>
          <a:p>
            <a:pPr lvl="1">
              <a:lnSpc>
                <a:spcPct val="107000"/>
              </a:lnSpc>
            </a:pPr>
            <a:endParaRPr lang="en-US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</a:pPr>
            <a:r>
              <a:rPr lang="en-US" sz="2000" dirty="0">
                <a:solidFill>
                  <a:srgbClr val="0033CC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4. Farmers’ willingness to pay for the innovation will be assessed </a:t>
            </a:r>
            <a:endParaRPr lang="en-US" sz="2000" dirty="0" smtClean="0">
              <a:solidFill>
                <a:srgbClr val="0033CC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>
              <a:lnSpc>
                <a:spcPct val="107000"/>
              </a:lnSpc>
            </a:pPr>
            <a:endParaRPr lang="en-US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CC"/>
                </a:solidFill>
                <a:ea typeface="Times New Roman" panose="02020603050405020304" pitchFamily="18" charset="0"/>
              </a:rPr>
              <a:t>Data from previous years of AR sites and other projects such as ILSSI will be used to assess the economic feasibility of WFD. </a:t>
            </a:r>
            <a:endParaRPr lang="en-US" sz="2000" dirty="0" smtClean="0">
              <a:solidFill>
                <a:srgbClr val="0033CC"/>
              </a:solidFill>
              <a:ea typeface="Times New Roman" panose="02020603050405020304" pitchFamily="18" charset="0"/>
            </a:endParaRPr>
          </a:p>
          <a:p>
            <a:r>
              <a:rPr lang="en-US" sz="2000" dirty="0" smtClean="0">
                <a:solidFill>
                  <a:srgbClr val="0033CC"/>
                </a:solidFill>
                <a:ea typeface="Times New Roman" panose="02020603050405020304" pitchFamily="18" charset="0"/>
              </a:rPr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390754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66401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062460"/>
              </p:ext>
            </p:extLst>
          </p:nvPr>
        </p:nvGraphicFramePr>
        <p:xfrm>
          <a:off x="228600" y="1079189"/>
          <a:ext cx="8534399" cy="58143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8790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617220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2931794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874396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2362199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312109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</a:t>
                      </a:r>
                      <a:r>
                        <a:rPr lang="en-US" sz="1200" dirty="0" smtClean="0"/>
                        <a:t>.</a:t>
                      </a:r>
                      <a:r>
                        <a:rPr lang="en-US" sz="1200" baseline="0" dirty="0" smtClean="0"/>
                        <a:t> 1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</a:t>
                      </a:r>
                      <a:r>
                        <a:rPr lang="en-US" sz="1200" dirty="0" smtClean="0"/>
                        <a:t>no.1.2.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</a:t>
                      </a:r>
                      <a:r>
                        <a:rPr lang="en-US" sz="1200" dirty="0" smtClean="0"/>
                        <a:t>no.1.2.2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312109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Determining appropriate water scheduling methods for enhanced crop and water productivity in dry season vegetable production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430957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UER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April </a:t>
                      </a:r>
                      <a:r>
                        <a:rPr lang="en-US" sz="1200" baseline="0" dirty="0" smtClean="0"/>
                        <a:t>2017-March 2019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10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dirty="0" smtClean="0"/>
                        <a:t>Recommendations on irrigation scheduling tools for enhanced crop and water productivity in the dry season</a:t>
                      </a:r>
                      <a:endParaRPr lang="en-US" sz="12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775722">
                <a:tc>
                  <a:txBody>
                    <a:bodyPr/>
                    <a:lstStyle/>
                    <a:p>
                      <a:r>
                        <a:rPr lang="en-US" sz="11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Productivity (Crop production at plot and field levels.)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Environmental (water consumed,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nutrient use efficiency)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Economic (Profitability and input use efficiency at the field level)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Social (farmers views on social sustainability)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Human </a:t>
                      </a:r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Zenebe Adimassu (Ag. Water management 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Bedru Balana (Economist)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Richard Appoh (Research Officer)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846543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The</a:t>
                      </a:r>
                      <a:r>
                        <a:rPr lang="en-US" sz="1200" baseline="0" dirty="0" smtClean="0"/>
                        <a:t> outcome of this activity will be replicated to other areas in the region with similar ecology  and farming system. This sub-activity is the continuation </a:t>
                      </a:r>
                      <a:r>
                        <a:rPr lang="en-US" sz="1200" baseline="0" smtClean="0"/>
                        <a:t>of  sub-activity GH122-1702.</a:t>
                      </a:r>
                      <a:endParaRPr lang="en-US" sz="1200" dirty="0" smtClean="0"/>
                    </a:p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963457"/>
                  </a:ext>
                </a:extLst>
              </a:tr>
              <a:tr h="479959">
                <a:tc>
                  <a:txBody>
                    <a:bodyPr/>
                    <a:lstStyle/>
                    <a:p>
                      <a:r>
                        <a:rPr lang="en-US" sz="120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70,520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7463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295400"/>
            <a:ext cx="6096000" cy="5361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This sub-activity will helps to build evidence on </a:t>
            </a:r>
            <a:r>
              <a:rPr lang="en-US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sub activity</a:t>
            </a:r>
            <a:r>
              <a:rPr lang="en-US" sz="2000" dirty="0" smtClean="0"/>
              <a:t> </a:t>
            </a:r>
            <a:r>
              <a:rPr lang="en-US" sz="2000" dirty="0"/>
              <a:t>GH122-1702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experiment  will be conducted in the vegetable hubs located in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Nayngua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Tekuru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communities 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Research is needed to understand to what extent the access to scheduling tools such as the Chameleon and WFD tools would improve crop and water productivity.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Chameleon sensor and WFD will be compared related to crop productivity, water use efficiency, economic feasibility and social 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acceptability.</a:t>
            </a:r>
            <a:endParaRPr lang="en-US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</a:rPr>
              <a:t>This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experiment provides an opportunity for farmers to compare 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</a:rPr>
              <a:t>and tested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irrigation scheduling methods (Chameleon and WFD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</a:rPr>
              <a:t>).</a:t>
            </a: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 smtClean="0">
                <a:latin typeface="Calibri" panose="020F0502020204030204" pitchFamily="34" charset="0"/>
              </a:rPr>
              <a:t>This experiment generates additional data for economic feasibility study</a:t>
            </a:r>
            <a:endParaRPr lang="en-US" sz="2000" dirty="0"/>
          </a:p>
        </p:txBody>
      </p:sp>
      <p:sp>
        <p:nvSpPr>
          <p:cNvPr id="3" name="AutoShape 2" descr="Image result for chameleon sens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838200"/>
            <a:ext cx="2895600" cy="386577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0" y="4716404"/>
            <a:ext cx="2540000" cy="21415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7095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1981200"/>
          </a:xfrm>
        </p:spPr>
        <p:txBody>
          <a:bodyPr>
            <a:noAutofit/>
          </a:bodyPr>
          <a:lstStyle/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2400" dirty="0"/>
              <a:t>In this study, three irrigation-regimes </a:t>
            </a:r>
            <a:r>
              <a:rPr lang="en-US" sz="2400" dirty="0" smtClean="0"/>
              <a:t> (Main plot)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WFD, Chameleon, CWR, FP</a:t>
            </a:r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soil-amendment </a:t>
            </a:r>
            <a:r>
              <a:rPr lang="en-US" sz="2400" dirty="0"/>
              <a:t>treatments were tested </a:t>
            </a:r>
            <a:r>
              <a:rPr lang="en-US" sz="2400" dirty="0" smtClean="0"/>
              <a:t>(sub plot)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(</a:t>
            </a:r>
            <a:r>
              <a:rPr lang="en-US" sz="2400" dirty="0" err="1" smtClean="0"/>
              <a:t>Organo</a:t>
            </a:r>
            <a:r>
              <a:rPr lang="en-US" sz="2400" dirty="0" smtClean="0"/>
              <a:t>-mineral and mineral fertilizers)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62692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145700"/>
              </p:ext>
            </p:extLst>
          </p:nvPr>
        </p:nvGraphicFramePr>
        <p:xfrm>
          <a:off x="533400" y="822808"/>
          <a:ext cx="8534399" cy="6254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799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3088005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188596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3047999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304228">
                <a:tc>
                  <a:txBody>
                    <a:bodyPr/>
                    <a:lstStyle/>
                    <a:p>
                      <a:r>
                        <a:rPr lang="en-US" sz="1200" dirty="0"/>
                        <a:t>Outcome no</a:t>
                      </a:r>
                      <a:r>
                        <a:rPr lang="en-US" sz="1200" dirty="0" smtClean="0"/>
                        <a:t>.</a:t>
                      </a:r>
                      <a:r>
                        <a:rPr lang="en-US" sz="1200" baseline="0" dirty="0" smtClean="0"/>
                        <a:t> 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</a:t>
                      </a:r>
                      <a:r>
                        <a:rPr lang="en-US" sz="1200" dirty="0" smtClean="0"/>
                        <a:t>no.1.2.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</a:t>
                      </a:r>
                      <a:r>
                        <a:rPr lang="en-US" sz="1200" dirty="0" smtClean="0"/>
                        <a:t>no.1.2.2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891310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800" dirty="0" smtClean="0"/>
                        <a:t>Evaluate the technical performance and economic feasibility of solar-powered small scale irrigation system in the Upper East Region of Ghana </a:t>
                      </a:r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445655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200" dirty="0" smtClean="0"/>
                        <a:t>UER (outside the veg. hub)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588104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200" dirty="0" smtClean="0"/>
                        <a:t>September 2018-April 2020.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980441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baseline="0" dirty="0" smtClean="0"/>
                        <a:t>Dataset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baseline="0" dirty="0" smtClean="0"/>
                        <a:t>Technical report on the agronomic performance  of solar power irrigation </a:t>
                      </a:r>
                      <a:endParaRPr lang="en-US" sz="1200" dirty="0" smtClean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baseline="0" dirty="0" smtClean="0"/>
                        <a:t>Technical report on the economic feasibility of solar power irrigation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756134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Productivity (Crop production at plot and field levels.)</a:t>
                      </a:r>
                      <a:endParaRPr lang="en-US" sz="8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Environmental (water  consumed at  plot level/metrics)</a:t>
                      </a:r>
                      <a:endParaRPr lang="en-US" sz="8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Economic (Profitability and input use efficiency at the field level, </a:t>
                      </a:r>
                      <a:r>
                        <a:rPr lang="en-US" sz="105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labour</a:t>
                      </a:r>
                      <a:r>
                        <a:rPr lang="en-US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Social (farmers view on solar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based irrigation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Human</a:t>
                      </a:r>
                      <a:endParaRPr lang="en-US" sz="1000" dirty="0"/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623917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Zenebe Adimassu (Ag. Water management )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Bedru</a:t>
                      </a:r>
                      <a:r>
                        <a:rPr lang="en-US" sz="1200" baseline="0" dirty="0" smtClean="0"/>
                        <a:t> Balana (Economist) 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Richard Appoh (Economist)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 smtClean="0"/>
                        <a:t>Marloes Mul (</a:t>
                      </a:r>
                      <a:r>
                        <a:rPr lang="en-US" sz="1200" baseline="0" dirty="0" smtClean="0"/>
                        <a:t>Ground Water specialist)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825166">
                <a:tc>
                  <a:txBody>
                    <a:bodyPr/>
                    <a:lstStyle/>
                    <a:p>
                      <a:r>
                        <a:rPr lang="en-US" sz="14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dirty="0" smtClean="0"/>
                        <a:t>The</a:t>
                      </a:r>
                      <a:r>
                        <a:rPr lang="en-US" sz="1400" baseline="0" dirty="0" smtClean="0"/>
                        <a:t> outcome of this activity will be replicated to other areas in the region with similar ecology  and farming system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963457"/>
                  </a:ext>
                </a:extLst>
              </a:tr>
              <a:tr h="467839">
                <a:tc>
                  <a:txBody>
                    <a:bodyPr/>
                    <a:lstStyle/>
                    <a:p>
                      <a:r>
                        <a:rPr lang="en-US" sz="1200" b="1" dirty="0"/>
                        <a:t>Estimated fund requirement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200" dirty="0" smtClean="0"/>
                        <a:t>131, 779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447800"/>
            <a:ext cx="5105400" cy="2726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solar irrigation system is a renewable energy system that uses the solar cell from the sun’s radiation to generate electricity for driving water delivery and application </a:t>
            </a:r>
            <a:endParaRPr lang="en-US" sz="2000" dirty="0" smtClean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application of solar powered irrigation can significantly reduce greenhouse gas emissions 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7" t="50000" r="12223"/>
          <a:stretch/>
        </p:blipFill>
        <p:spPr>
          <a:xfrm>
            <a:off x="5486400" y="1219200"/>
            <a:ext cx="3404214" cy="1828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600" y="4343400"/>
            <a:ext cx="8153400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Solar </a:t>
            </a: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energy is abundant in Ghana and there is a high potential for solar irrigation pumping </a:t>
            </a:r>
            <a:endParaRPr lang="en-US" sz="2000" dirty="0" smtClean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0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Important to generate strong </a:t>
            </a: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</a:rPr>
              <a:t>evidence regarding the technical performance and economic feasibility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67942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1295400"/>
            <a:ext cx="2438076" cy="2057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7200" y="1371600"/>
            <a:ext cx="5791200" cy="4161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err="1" smtClean="0"/>
              <a:t>Bhungroo</a:t>
            </a:r>
            <a:r>
              <a:rPr lang="en-GB" dirty="0" smtClean="0"/>
              <a:t> system enhancing </a:t>
            </a:r>
            <a:r>
              <a:rPr lang="en-GB" dirty="0"/>
              <a:t>groundwater recharge through the </a:t>
            </a:r>
            <a:r>
              <a:rPr lang="en-GB" dirty="0" err="1"/>
              <a:t>Bhungroo</a:t>
            </a:r>
            <a:r>
              <a:rPr lang="en-GB" dirty="0"/>
              <a:t> technology for dry season </a:t>
            </a:r>
            <a:endParaRPr lang="en-GB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main benefit obtained from the system is the opportunity to do dry season irrigation of high value crops.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experiments aim to </a:t>
            </a:r>
            <a:endParaRPr lang="en-GB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test 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capacity of water supply through </a:t>
            </a:r>
            <a:r>
              <a:rPr lang="en-GB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Bhungroo</a:t>
            </a:r>
            <a:endParaRPr lang="en-GB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response 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crop yields and agricultural income to different irrigation regimes. </a:t>
            </a:r>
            <a:endParaRPr lang="en-GB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research generates 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input data for the development of business models related to solar irrigation and </a:t>
            </a:r>
            <a:r>
              <a:rPr lang="en-GB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Bhungroo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northern Ghana.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933" y="4868333"/>
            <a:ext cx="26416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711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800"/>
            <a:ext cx="6986905" cy="352107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971800" y="914400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Experimental design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51783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219200" y="1219200"/>
            <a:ext cx="7772400" cy="838200"/>
          </a:xfrm>
        </p:spPr>
        <p:txBody>
          <a:bodyPr/>
          <a:lstStyle/>
          <a:p>
            <a:r>
              <a:rPr lang="en-US" sz="3200" dirty="0" smtClean="0"/>
              <a:t>Study areas </a:t>
            </a:r>
            <a:endParaRPr lang="en-US" sz="3200" dirty="0"/>
          </a:p>
        </p:txBody>
      </p:sp>
      <p:pic>
        <p:nvPicPr>
          <p:cNvPr id="3" name="Picture 2" descr="C:\Users\Marloes Mul\AppData\Local\Microsoft\Windows\INetCache\Content.Word\Geology map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05000"/>
            <a:ext cx="5949315" cy="45974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6858000" y="1981200"/>
            <a:ext cx="2133600" cy="452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1972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schemas.microsoft.com/office/2006/documentManagement/types"/>
    <ds:schemaRef ds:uri="http://schemas.microsoft.com/office/infopath/2007/PartnerControls"/>
    <ds:schemaRef ds:uri="9f5e9607-a28b-487e-b093-da60e75ee109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304</TotalTime>
  <Words>1174</Words>
  <Application>Microsoft Office PowerPoint</Application>
  <PresentationFormat>On-screen Show (4:3)</PresentationFormat>
  <Paragraphs>153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Gill Sans</vt:lpstr>
      <vt:lpstr>Symbol</vt:lpstr>
      <vt:lpstr>Times New Roman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Adimassu, Zenebe (IWMI-Ghana)</cp:lastModifiedBy>
  <cp:revision>95</cp:revision>
  <cp:lastPrinted>2011-10-06T11:45:23Z</cp:lastPrinted>
  <dcterms:created xsi:type="dcterms:W3CDTF">2018-05-19T10:21:56Z</dcterms:created>
  <dcterms:modified xsi:type="dcterms:W3CDTF">2018-06-07T09:51:16Z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